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4" r:id="rId18"/>
    <p:sldId id="285" r:id="rId19"/>
    <p:sldId id="286" r:id="rId20"/>
    <p:sldId id="287" r:id="rId21"/>
    <p:sldId id="289" r:id="rId2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324213-1A79-42F1-8F5B-9856CFE7CF8D}">
  <a:tblStyle styleId="{77324213-1A79-42F1-8F5B-9856CFE7CF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1344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Cesar LZ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af551154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af551154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af551154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af551154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baf551154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baf551154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af551154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af551154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af551154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af551154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5e1e075db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b5e1e075db_7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af551154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af551154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5e1e075db_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5e1e075db_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5e1e075db_4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5e1e075db_4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 &amp; whoever wants to talk about Matlab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5e1e075db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5e1e075db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5e1e075db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5e1e075db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Cesar LZ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5e1e075db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b5e1e075db_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5e1e075db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5e1e075db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Cesar LZ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5e1e075db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5e1e075db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Cesar LZ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5e1e075db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5e1e075db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Cesar LZ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5e1e075db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5e1e075db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Cesar LZ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5e1e075db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5e1e075db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5e1e075db_6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5e1e075db_6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5e1e075db_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5e1e075db_6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af551154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af551154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Color Acquisition Device (CAD)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9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Group 3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Cesar Lopez-Zelaya (OP)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Noah Richter (OP)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Kyle Hoofman (EE)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David Rothaus (EE)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922" y="2560084"/>
            <a:ext cx="2583488" cy="2513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700800" y="2066150"/>
            <a:ext cx="2367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Okamoto, Katsunari. </a:t>
            </a:r>
            <a:r>
              <a:rPr lang="en" sz="800" i="1">
                <a:solidFill>
                  <a:schemeClr val="dk1"/>
                </a:solidFill>
              </a:rPr>
              <a:t>Fundamentals of optical waveguides</a:t>
            </a:r>
            <a:r>
              <a:rPr lang="en" sz="800">
                <a:solidFill>
                  <a:schemeClr val="dk1"/>
                </a:solidFill>
              </a:rPr>
              <a:t>. Academic press, 2006.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75" y="3302475"/>
            <a:ext cx="2668050" cy="17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86175" y="2994675"/>
            <a:ext cx="236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Source: SPIE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“Panda-style” single-mode polarization preserving fiber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Maintains polarization of light for maximized Raman gain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100m long for single-pass ASE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t="13821" b="18919"/>
          <a:stretch/>
        </p:blipFill>
        <p:spPr>
          <a:xfrm>
            <a:off x="5894650" y="2269575"/>
            <a:ext cx="2865724" cy="257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l="52247" t="36606" r="21364" b="48960"/>
          <a:stretch/>
        </p:blipFill>
        <p:spPr>
          <a:xfrm>
            <a:off x="3214325" y="2797125"/>
            <a:ext cx="2077375" cy="151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5">
            <a:alphaModFix/>
          </a:blip>
          <a:srcRect l="27831" t="28026" r="32663" b="42520"/>
          <a:stretch/>
        </p:blipFill>
        <p:spPr>
          <a:xfrm>
            <a:off x="819450" y="2797125"/>
            <a:ext cx="1523998" cy="1514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819450" y="4312050"/>
            <a:ext cx="100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Source: Wikipedia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6">
            <a:alphaModFix/>
          </a:blip>
          <a:srcRect l="7788" t="21461" r="6145" b="12115"/>
          <a:stretch/>
        </p:blipFill>
        <p:spPr>
          <a:xfrm>
            <a:off x="6953150" y="204125"/>
            <a:ext cx="1807226" cy="1859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Pump laser and polarization power control test (right)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Waveplate and fiber coupling test (left)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Best fiber coupling efficiency is 17-21%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Note: tests done separately!</a:t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 l="2108" t="6967" r="8533" b="13490"/>
          <a:stretch/>
        </p:blipFill>
        <p:spPr>
          <a:xfrm>
            <a:off x="5530325" y="1619275"/>
            <a:ext cx="2774550" cy="329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l="13700" t="15470" r="2966" b="11690"/>
          <a:stretch/>
        </p:blipFill>
        <p:spPr>
          <a:xfrm>
            <a:off x="1160825" y="2739425"/>
            <a:ext cx="3314425" cy="217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Finalized prototype!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Consists of three</a:t>
            </a:r>
            <a:br>
              <a:rPr lang="en"/>
            </a:br>
            <a:r>
              <a:rPr lang="en"/>
              <a:t>Parts: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Light pumping and gain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Free-space transmission</a:t>
            </a:r>
            <a:br>
              <a:rPr lang="en"/>
            </a:br>
            <a:r>
              <a:rPr lang="en"/>
              <a:t>and diffraction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Wavelength scanning</a:t>
            </a:r>
            <a:br>
              <a:rPr lang="en"/>
            </a:br>
            <a:r>
              <a:rPr lang="en"/>
              <a:t>in the time domain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75" y="766400"/>
            <a:ext cx="5584723" cy="4188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Light pumping and gain</a:t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950" y="834353"/>
            <a:ext cx="5403545" cy="4052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6"/>
          <p:cNvCxnSpPr/>
          <p:nvPr/>
        </p:nvCxnSpPr>
        <p:spPr>
          <a:xfrm rot="10800000" flipH="1">
            <a:off x="3704175" y="2499150"/>
            <a:ext cx="2612700" cy="235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26"/>
          <p:cNvCxnSpPr/>
          <p:nvPr/>
        </p:nvCxnSpPr>
        <p:spPr>
          <a:xfrm>
            <a:off x="5110250" y="2263325"/>
            <a:ext cx="1215600" cy="235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6"/>
          <p:cNvCxnSpPr/>
          <p:nvPr/>
        </p:nvCxnSpPr>
        <p:spPr>
          <a:xfrm rot="10800000" flipH="1">
            <a:off x="5128375" y="1909625"/>
            <a:ext cx="616800" cy="353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Free-space transmission and diffraction</a:t>
            </a: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t="26230" r="2315" b="7346"/>
          <a:stretch/>
        </p:blipFill>
        <p:spPr>
          <a:xfrm>
            <a:off x="1222225" y="1628300"/>
            <a:ext cx="6699551" cy="3416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7"/>
          <p:cNvCxnSpPr/>
          <p:nvPr/>
        </p:nvCxnSpPr>
        <p:spPr>
          <a:xfrm rot="10800000">
            <a:off x="1581350" y="2762250"/>
            <a:ext cx="1623900" cy="1143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7"/>
          <p:cNvCxnSpPr/>
          <p:nvPr/>
        </p:nvCxnSpPr>
        <p:spPr>
          <a:xfrm rot="10800000">
            <a:off x="1581350" y="2762125"/>
            <a:ext cx="3909900" cy="707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Optical prototyping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7C4E1-D943-483C-ACDC-11DF054D0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8" t="12967" r="22191" b="34421"/>
          <a:stretch/>
        </p:blipFill>
        <p:spPr>
          <a:xfrm>
            <a:off x="3174217" y="1065029"/>
            <a:ext cx="3377056" cy="3013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79CD8-7B44-4FC9-A5FD-F6AFCC64803F}"/>
              </a:ext>
            </a:extLst>
          </p:cNvPr>
          <p:cNvSpPr txBox="1"/>
          <p:nvPr/>
        </p:nvSpPr>
        <p:spPr>
          <a:xfrm>
            <a:off x="730926" y="3314112"/>
            <a:ext cx="12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1064.76um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3268B-67B6-4935-A5C2-CCF1D3DA2EE5}"/>
              </a:ext>
            </a:extLst>
          </p:cNvPr>
          <p:cNvSpPr txBox="1"/>
          <p:nvPr/>
        </p:nvSpPr>
        <p:spPr>
          <a:xfrm>
            <a:off x="355516" y="3919936"/>
            <a:ext cx="12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1120.48um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714A6-6198-4DB1-AC7F-874AFFD9C539}"/>
              </a:ext>
            </a:extLst>
          </p:cNvPr>
          <p:cNvSpPr txBox="1"/>
          <p:nvPr/>
        </p:nvSpPr>
        <p:spPr>
          <a:xfrm>
            <a:off x="101753" y="4544586"/>
            <a:ext cx="12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1178.72um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AD95B9-6DDD-4ED6-9854-3E84D225988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360099" y="2884759"/>
            <a:ext cx="4184009" cy="18137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02E421-075F-45CC-A7D0-7E75A28ADCE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613862" y="2857529"/>
            <a:ext cx="2961805" cy="1216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C36F39-707E-4C54-A89D-C846BA1E4BE4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1989272" y="2804995"/>
            <a:ext cx="1675702" cy="663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3B55AB-102D-40C4-9C0B-70C8D1B69883}"/>
              </a:ext>
            </a:extLst>
          </p:cNvPr>
          <p:cNvSpPr txBox="1"/>
          <p:nvPr/>
        </p:nvSpPr>
        <p:spPr>
          <a:xfrm>
            <a:off x="6551273" y="989112"/>
            <a:ext cx="2650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Our fiber has a 14.09THz shift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(1064-&gt;1120)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Slightly smaller shift occurs at 1120-&gt;1178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Another shift occurs at 9.71THz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(1064-&gt;1102)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Wavelength scanning in the time domain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Note: waveforms shown are for lower laser power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BCBA2-903F-4C35-85A2-12D69044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831688"/>
            <a:ext cx="2735826" cy="2051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1209C-DCC9-4984-A5AB-13BCE25B7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086" y="2831687"/>
            <a:ext cx="2735828" cy="2051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A85BE-5E47-4E75-B5CA-F70804155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474" y="2831687"/>
            <a:ext cx="2735826" cy="2051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4C0BC-5AFB-4D1E-8DC2-76AF18A8DF16}"/>
              </a:ext>
            </a:extLst>
          </p:cNvPr>
          <p:cNvSpPr txBox="1"/>
          <p:nvPr/>
        </p:nvSpPr>
        <p:spPr>
          <a:xfrm>
            <a:off x="1050440" y="2456536"/>
            <a:ext cx="12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1064.76um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85855-B921-4B7E-8D4B-FBAF4759B3DE}"/>
              </a:ext>
            </a:extLst>
          </p:cNvPr>
          <p:cNvSpPr txBox="1"/>
          <p:nvPr/>
        </p:nvSpPr>
        <p:spPr>
          <a:xfrm>
            <a:off x="3942827" y="2456536"/>
            <a:ext cx="12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1120.48um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C88C4-9430-4A18-A428-D4D8D7B5B736}"/>
              </a:ext>
            </a:extLst>
          </p:cNvPr>
          <p:cNvSpPr txBox="1"/>
          <p:nvPr/>
        </p:nvSpPr>
        <p:spPr>
          <a:xfrm>
            <a:off x="6835214" y="2490282"/>
            <a:ext cx="12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1178.72um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Subsystem Block Diagram</a:t>
            </a:r>
            <a:endParaRPr/>
          </a:p>
        </p:txBody>
      </p:sp>
      <p:pic>
        <p:nvPicPr>
          <p:cNvPr id="270" name="Google Shape;2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250" y="1017725"/>
            <a:ext cx="508646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6" name="Google Shape;276;p4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en-US" dirty="0"/>
                  <a:t>Matlab or Python code</a:t>
                </a:r>
              </a:p>
              <a:p>
                <a:pPr marL="914400" lvl="1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○"/>
                </a:pPr>
                <a:r>
                  <a:rPr lang="en-US" dirty="0"/>
                  <a:t>Waveform Algorithm</a:t>
                </a:r>
              </a:p>
              <a:p>
                <a:pPr marL="914400" lvl="1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○"/>
                </a:pPr>
                <a:r>
                  <a:rPr lang="en-US" dirty="0"/>
                  <a:t>CSV parsing</a:t>
                </a:r>
              </a:p>
              <a:p>
                <a:pPr marL="914400" lvl="1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○"/>
                </a:pPr>
                <a:r>
                  <a:rPr lang="en-US" dirty="0"/>
                  <a:t>Waveform algorithm using least squares method</a:t>
                </a:r>
              </a:p>
              <a:p>
                <a:pPr marL="914400" lvl="1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○"/>
                </a:pPr>
                <a:r>
                  <a:rPr lang="en-US" dirty="0"/>
                  <a:t>Machine learning to identify object</a:t>
                </a:r>
              </a:p>
              <a:p>
                <a:pPr marL="914400" lvl="1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Char char="○"/>
                </a:pPr>
                <a:r>
                  <a:rPr lang="en-US" dirty="0"/>
                  <a:t>Bluetooth communication</a:t>
                </a: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Char char="●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76" name="Google Shape;276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8520600" cy="3416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Budget </a:t>
            </a:r>
            <a:endParaRPr/>
          </a:p>
        </p:txBody>
      </p:sp>
      <p:graphicFrame>
        <p:nvGraphicFramePr>
          <p:cNvPr id="282" name="Google Shape;282;p43"/>
          <p:cNvGraphicFramePr/>
          <p:nvPr/>
        </p:nvGraphicFramePr>
        <p:xfrm>
          <a:off x="1722300" y="527550"/>
          <a:ext cx="5857875" cy="4186585"/>
        </p:xfrm>
        <a:graphic>
          <a:graphicData uri="http://schemas.openxmlformats.org/drawingml/2006/table">
            <a:tbl>
              <a:tblPr>
                <a:noFill/>
                <a:tableStyleId>{77324213-1A79-42F1-8F5B-9856CFE7CF8D}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ITEM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 #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Description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QUANTITY</a:t>
                      </a:r>
                      <a:endParaRPr sz="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PRICE ESTIMATE (PER-ITEM)</a:t>
                      </a:r>
                      <a:endParaRPr sz="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DC Power Supply for MCU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Agilent E3620A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100"/>
                        </a:spcBef>
                        <a:spcAft>
                          <a:spcPts val="110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Output Ratings (Maximum current is derated 3.3% per °C from 40°C to 55°C), Output 1: 0 to 25 V, 0 to 1 A, Output 2: 0 to 25 V, 0 to 1 A, Power (max): 50 W, Ripple &amp; Noise from 20 Hz to 20 MHz, Normal Mode Voltage rms: 350 µV, Peak-to-Peak: 1.5 mV, Load &amp; Line Regulation, 0.01% + 2mV, Meter Resolution, Voltage: 10 mV (0-20 V), 100 mV, (&gt;20 V), Current: 1 mA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10$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1.064m pump laser</a:t>
                      </a:r>
                      <a:endParaRPr sz="700"/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Lockheed Martin: M31PL-10 5-20-3.0-0.3-ST (Telesto)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$30,000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Optical isolator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ISO-FRDY-05-1064-W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Faraday Optical Isolator, High Power, 5mm, 1064nm, ½ Waveplate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$1650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Microscope Objective Lens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LMH-20x-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1064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High-Power MicroSpot Focusing Objective, 20X, 980 - 1130 nm, NA = 0.40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$1659.97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Mounted Polarizer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LPNIRB100-MP2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Ø1" SM1-Mounted Linear Polarizer, 650 - 1100 nm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$705.99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Half-wave plate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AHWP10M-980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Ø1" Mounted Achromatic Half-Wave Plate, SM1-Threaded Mount, 690 - 1200 nm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$919.44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Fiber Adapter Plate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SM1FC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FC/PC Fiber Adapter Plate with External SM1 (1.035"-40) Threads, Wide Key (2.2 mm)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$61.50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Focusing Lens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A230TM-C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F=4.51 mm, NA=0.54, Mounted Rochester Aspheric Lens, AR: 1050-1620 nm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$90.09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Focusing Lens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KBX061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Uncoated, 1 inch (25.4 mm) diameter, N-BK7 bi-convex lens with an effective focal length of 88.3 mm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2-4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$168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Project overview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Motivation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Goals and objectives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Optical design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Optical prototyping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Budget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Sponsors</a:t>
            </a:r>
            <a:endParaRPr dirty="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050" y="389900"/>
            <a:ext cx="4363678" cy="4363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311700" y="80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Budget </a:t>
            </a:r>
            <a:endParaRPr/>
          </a:p>
        </p:txBody>
      </p:sp>
      <p:graphicFrame>
        <p:nvGraphicFramePr>
          <p:cNvPr id="288" name="Google Shape;288;p44"/>
          <p:cNvGraphicFramePr/>
          <p:nvPr/>
        </p:nvGraphicFramePr>
        <p:xfrm>
          <a:off x="1643063" y="724100"/>
          <a:ext cx="5857875" cy="4231640"/>
        </p:xfrm>
        <a:graphic>
          <a:graphicData uri="http://schemas.openxmlformats.org/drawingml/2006/table">
            <a:tbl>
              <a:tblPr>
                <a:noFill/>
                <a:tableStyleId>{77324213-1A79-42F1-8F5B-9856CFE7CF8D}</a:tableStyleId>
              </a:tblPr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Single Mode Fiber Launch 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MBT610D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Single Mode Fiber Launch with Variable V-Groove Clamp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$1680.86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Rotation Mount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RSP1X15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Rotation Mount for Ø1" (Ø25.4 mm) Optics, 360° Continuous or 15° Indexed Rotation, 8-32 Tap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277.84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PM-SM fiber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PM980-XP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970 - 1550 nm PM Fiber, 6.6 µm MFD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$1894.00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Multimode Fiber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M67L01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Ø25 µm, 0.10 NA, FC/PC-FC/PC Fiber Patch Cable, 1 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$212.10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Lens Cell Adapter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S1TM12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SM1 to M12 x 0.5 Lens Cell Adapter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$47.72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Lens Cell Adapter 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S1TM09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SM1 to M9 x 0.5 Lens Cell Adapter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$23.86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Collimating lens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F810APC-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1064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1064 nm FC/APC Collimation Package, NA = 0.25, f = 36.60 mm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$265.12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Compact Flexure Plate Clamp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PC2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333333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Compact Flexure Plate Clamp, 1/4"-20 Tap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$22.07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Diffraction Grating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GR25-0310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Ruled Reflective Diffraction Grating, 300/mm, 1 µm Blaze, 25 x 25 x 6 mm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$114.72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Diffraction Grating Mount 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KM100C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Kinematic Mount for up to 1.3" (33 mm) Tall Rectangular Optics, Right Handed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$100.49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Lens Mount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LMR1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Lens Mount with Retaining Ring for Ø1" Optics, 8-32 Tap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78.45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FC/PC fiber connector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15$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Beam stopper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BT610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Beam Trap, 400 nm - 2.5 µm, 30 W Max Avg. Power, Pulsed and CW, 8-32 Tap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$627.80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Safety goggles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LG11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$758.35</a:t>
                      </a:r>
                      <a:endParaRPr sz="7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Sponsors</a:t>
            </a:r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 Force Research Laboratory (AFRL)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UCF faculty and research groups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Dr. Kyle Renshaw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Dr. Guifang Li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Dr. Peter Delfyett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Optical fiber communications (OFC) group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Microstructured optical fibers (MOF) group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Thank you!</a:t>
            </a:r>
            <a:endParaRPr/>
          </a:p>
        </p:txBody>
      </p:sp>
      <p:pic>
        <p:nvPicPr>
          <p:cNvPr id="301" name="Google Shape;3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825" y="2306400"/>
            <a:ext cx="2743875" cy="26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5000" y="190175"/>
            <a:ext cx="2035525" cy="20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laser detection and ranging (LADAR) systems are currently limited to one wavelength.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other wavelengths are introduced, systems tend to get bulkier due to the need to incorporate diffractive optics and additional cavities.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Stimulated Raman scattering in optical fibers enables the generation of new colors when using intense pulses of light without the need of extra cavities.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different colors posses different</a:t>
            </a:r>
            <a:br>
              <a:rPr lang="en"/>
            </a:br>
            <a:r>
              <a:rPr lang="en"/>
              <a:t>shapes in time, which can be used to </a:t>
            </a:r>
            <a:br>
              <a:rPr lang="en"/>
            </a:br>
            <a:r>
              <a:rPr lang="en"/>
              <a:t>tell them apart with a single detector</a:t>
            </a:r>
            <a:br>
              <a:rPr lang="en"/>
            </a:br>
            <a:r>
              <a:rPr lang="en"/>
              <a:t>and be used to identify object</a:t>
            </a:r>
            <a:br>
              <a:rPr lang="en"/>
            </a:br>
            <a:r>
              <a:rPr lang="en"/>
              <a:t>reflectivities.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875" y="3155975"/>
            <a:ext cx="2657926" cy="18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7810500" y="4703625"/>
            <a:ext cx="133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https://www.umb.edu/spectralmass/lidar/dwel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Main goals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Design and build a fiber laser capable of converting a strong pump laser beam into multiple coherent colors.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Use the colors’ shape in the time domain to tell them apart and use that to characterize different objects based on how they reflect those colors.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Be able to send data obtained and computer inputs via bluetooth for the circuit board to display remotely.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Stretch goals: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Implement machine learning</a:t>
            </a:r>
            <a:br>
              <a:rPr lang="en" dirty="0"/>
            </a:br>
            <a:r>
              <a:rPr lang="en" dirty="0"/>
              <a:t>to identify objects</a:t>
            </a:r>
            <a:endParaRPr dirty="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150" y="2831550"/>
            <a:ext cx="4565625" cy="21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0" y="4466400"/>
            <a:ext cx="3184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Ausley, Luke, Christian Keyser, and Richard Martin. "Temporally multiplexed multispectral ladar with Raman-based waveforms." </a:t>
            </a:r>
            <a:r>
              <a:rPr lang="en" sz="800" i="1">
                <a:solidFill>
                  <a:schemeClr val="dk1"/>
                </a:solidFill>
              </a:rPr>
              <a:t>Laser Radar Technology and Applications XXIII</a:t>
            </a:r>
            <a:r>
              <a:rPr lang="en" sz="800">
                <a:solidFill>
                  <a:schemeClr val="dk1"/>
                </a:solidFill>
              </a:rPr>
              <a:t>. Vol. 10636. International Society for Optics and Photonics, 2018.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92700" y="262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System Block Diagram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2051" t="1490" r="1171" b="1732"/>
          <a:stretch/>
        </p:blipFill>
        <p:spPr>
          <a:xfrm>
            <a:off x="195450" y="1053725"/>
            <a:ext cx="4674425" cy="34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r="15117"/>
          <a:stretch/>
        </p:blipFill>
        <p:spPr>
          <a:xfrm>
            <a:off x="5070750" y="1053725"/>
            <a:ext cx="3897232" cy="344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121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Subsystem Block Diagram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600" y="825350"/>
            <a:ext cx="5341150" cy="402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121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Calibration Stage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875" y="754475"/>
            <a:ext cx="8048850" cy="33562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9" name="Google Shape;109;p20"/>
          <p:cNvSpPr txBox="1"/>
          <p:nvPr/>
        </p:nvSpPr>
        <p:spPr>
          <a:xfrm>
            <a:off x="1509150" y="4171500"/>
            <a:ext cx="6216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Raman fiber-laser based object classifier and detector schematic for calibration phase. Each Stokes wavelength will be separately characterized and used to build a beam envelope that will be used in the application stage.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70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Application Stage </a:t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888" y="643100"/>
            <a:ext cx="7836225" cy="35263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16" name="Google Shape;116;p21"/>
          <p:cNvSpPr txBox="1"/>
          <p:nvPr/>
        </p:nvSpPr>
        <p:spPr>
          <a:xfrm>
            <a:off x="1433550" y="4169400"/>
            <a:ext cx="6276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Raman fiber-laser based object classifier and detector schematic for application stage. Here, the oscilloscope will detect the envelope that will change depending on the target (gray rectangle).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prototyping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beginnings of our laser</a:t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l="12736" t="8651" r="20994" b="19312"/>
          <a:stretch/>
        </p:blipFill>
        <p:spPr>
          <a:xfrm>
            <a:off x="311700" y="1879436"/>
            <a:ext cx="3011380" cy="245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425" y="172699"/>
            <a:ext cx="3598598" cy="4798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1195</Words>
  <Application>Microsoft Office PowerPoint</Application>
  <PresentationFormat>On-screen Show (16:9)</PresentationFormat>
  <Paragraphs>228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Cambria Math</vt:lpstr>
      <vt:lpstr>Helvetica Neue</vt:lpstr>
      <vt:lpstr>Simple Dark</vt:lpstr>
      <vt:lpstr>Color Acquisition Device (CAD)</vt:lpstr>
      <vt:lpstr>Overview</vt:lpstr>
      <vt:lpstr>Motivation</vt:lpstr>
      <vt:lpstr>Goals and Objectives</vt:lpstr>
      <vt:lpstr>Complete System Block Diagram</vt:lpstr>
      <vt:lpstr>Optical Subsystem Block Diagram</vt:lpstr>
      <vt:lpstr>Optical Calibration Stage</vt:lpstr>
      <vt:lpstr>Optical Application Stage </vt:lpstr>
      <vt:lpstr>Optical prototyping</vt:lpstr>
      <vt:lpstr>Optical prototyping</vt:lpstr>
      <vt:lpstr>Optical prototyping</vt:lpstr>
      <vt:lpstr>Optical prototyping</vt:lpstr>
      <vt:lpstr>Optical prototyping</vt:lpstr>
      <vt:lpstr>Optical prototyping</vt:lpstr>
      <vt:lpstr>Optical prototyping</vt:lpstr>
      <vt:lpstr>Optical prototyping</vt:lpstr>
      <vt:lpstr>Software Subsystem Block Diagram</vt:lpstr>
      <vt:lpstr>Software</vt:lpstr>
      <vt:lpstr>Optical Budget </vt:lpstr>
      <vt:lpstr>Optical Budget </vt:lpstr>
      <vt:lpstr>Sponsors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Acquisition Device (CAD)</dc:title>
  <cp:lastModifiedBy>Cesar Lopez</cp:lastModifiedBy>
  <cp:revision>7</cp:revision>
  <dcterms:modified xsi:type="dcterms:W3CDTF">2021-02-23T15:09:52Z</dcterms:modified>
</cp:coreProperties>
</file>